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oudselementen, boven en 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dirty="0" smtClean="0"/>
              <a:t>WAARDMAKERS</a:t>
            </a:r>
            <a:br>
              <a:rPr lang="nl-NL" dirty="0" smtClean="0"/>
            </a:br>
            <a:r>
              <a:rPr lang="nl-NL" dirty="0" smtClean="0"/>
              <a:t>- TEAM 13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425908" cy="2828130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2000" dirty="0" smtClean="0"/>
              <a:t>Samenstelling Team 13</a:t>
            </a:r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* Michelle </a:t>
            </a:r>
            <a:r>
              <a:rPr lang="nl-NL" sz="2000" dirty="0" err="1" smtClean="0"/>
              <a:t>Helmig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* Jan Bruins</a:t>
            </a:r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* Paul </a:t>
            </a:r>
            <a:r>
              <a:rPr lang="nl-NL" sz="2000" smtClean="0"/>
              <a:t>van Hoogstraten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* Arjan Holleman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7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/>
              <a:t>VEILIGHEID</a:t>
            </a:r>
            <a:r>
              <a:rPr lang="nl-NL" dirty="0"/>
              <a:t> </a:t>
            </a:r>
            <a:r>
              <a:rPr lang="nl-NL" dirty="0" smtClean="0"/>
              <a:t>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/>
          </a:bodyPr>
          <a:lstStyle/>
          <a:p>
            <a:pPr algn="l"/>
            <a:r>
              <a:rPr lang="nl-NL" sz="2000" dirty="0" smtClean="0"/>
              <a:t>1. </a:t>
            </a:r>
            <a:r>
              <a:rPr lang="nl-NL" sz="2000" dirty="0" err="1"/>
              <a:t>Verkeerksveiligheid</a:t>
            </a:r>
            <a:r>
              <a:rPr lang="nl-NL" sz="2000" dirty="0"/>
              <a:t> : grote knelpunten aanpakken </a:t>
            </a:r>
            <a:r>
              <a:rPr lang="nl-NL" sz="2000" dirty="0" smtClean="0"/>
              <a:t> </a:t>
            </a:r>
          </a:p>
          <a:p>
            <a:pPr lvl="0" algn="l"/>
            <a:endParaRPr lang="nl-NL" sz="2000" dirty="0" smtClean="0"/>
          </a:p>
          <a:p>
            <a:pPr lvl="0" algn="l"/>
            <a:r>
              <a:rPr lang="nl-NL" sz="2000" dirty="0" smtClean="0"/>
              <a:t>2. </a:t>
            </a:r>
            <a:r>
              <a:rPr lang="nl-NL" sz="2000" dirty="0"/>
              <a:t>Het eiland stelt de politie in staat het verkeer effectief te regulieren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3. </a:t>
            </a:r>
            <a:r>
              <a:rPr lang="nl-NL" sz="2000" dirty="0"/>
              <a:t>Stimuleren buurtpreventie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/>
              <a:t>“Gemeente, maak eens een evacuatieplan als het ‘echt’ fout gaat….waar moeten we met 87.000 inwoners tegelijk de </a:t>
            </a:r>
            <a:r>
              <a:rPr lang="nl-NL" sz="2000" dirty="0" err="1"/>
              <a:t>Hoeksche</a:t>
            </a:r>
            <a:r>
              <a:rPr lang="nl-NL" sz="2000" dirty="0"/>
              <a:t> Waard uit” </a:t>
            </a:r>
            <a:r>
              <a:rPr lang="nl-NL" sz="2000" dirty="0" smtClean="0"/>
              <a:t>  </a:t>
            </a:r>
          </a:p>
          <a:p>
            <a:pPr algn="l"/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689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/>
              <a:t>DUURZAAMHEID</a:t>
            </a:r>
            <a:r>
              <a:rPr lang="nl-NL" dirty="0"/>
              <a:t> </a:t>
            </a:r>
            <a:r>
              <a:rPr lang="nl-NL" dirty="0" smtClean="0"/>
              <a:t> 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2000" dirty="0" smtClean="0"/>
              <a:t>1. </a:t>
            </a:r>
            <a:r>
              <a:rPr lang="nl-NL" sz="2000" dirty="0"/>
              <a:t>De steun van de Gemeente </a:t>
            </a:r>
            <a:r>
              <a:rPr lang="nl-NL" sz="2000" dirty="0" smtClean="0"/>
              <a:t>HW </a:t>
            </a:r>
            <a:r>
              <a:rPr lang="nl-NL" sz="2000" dirty="0"/>
              <a:t>in de energie-transitie zal zeker een stimulerende rol spelen (verminderen energie- en watergebruik) </a:t>
            </a:r>
            <a:r>
              <a:rPr lang="nl-NL" sz="2000" dirty="0" smtClean="0"/>
              <a:t>  </a:t>
            </a:r>
          </a:p>
          <a:p>
            <a:pPr lvl="0" algn="l"/>
            <a:endParaRPr lang="nl-NL" sz="2000" dirty="0" smtClean="0"/>
          </a:p>
          <a:p>
            <a:pPr lvl="0" algn="l"/>
            <a:r>
              <a:rPr lang="nl-NL" sz="2000" dirty="0" smtClean="0"/>
              <a:t>2. </a:t>
            </a:r>
            <a:r>
              <a:rPr lang="nl-NL" sz="2000" dirty="0"/>
              <a:t>Stimuleren van </a:t>
            </a:r>
            <a:r>
              <a:rPr lang="nl-NL" sz="2000" dirty="0" smtClean="0"/>
              <a:t>zonnepanelen (C/B); </a:t>
            </a:r>
            <a:r>
              <a:rPr lang="nl-NL" sz="2000" dirty="0"/>
              <a:t>geen zonnepanelen-akkers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3. </a:t>
            </a:r>
            <a:r>
              <a:rPr lang="nl-NL" sz="2000" dirty="0"/>
              <a:t>Onbeperkte toegang bij milieustraat RAD ter stimulatie van het verantwoord afvoeren van gescheiden afval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/>
              <a:t>“De Gemeente </a:t>
            </a:r>
            <a:r>
              <a:rPr lang="nl-NL" sz="2000" dirty="0" err="1"/>
              <a:t>Hoeksche</a:t>
            </a:r>
            <a:r>
              <a:rPr lang="nl-NL" sz="2000" dirty="0"/>
              <a:t> Waard moet in samenspraak met de provincie Zuid-Holland een weldoordacht duurzaamheidsconcept opstellen</a:t>
            </a:r>
            <a:r>
              <a:rPr lang="nl-NL" sz="2000" dirty="0" smtClean="0"/>
              <a:t>”   </a:t>
            </a:r>
          </a:p>
          <a:p>
            <a:pPr algn="l"/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428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/>
              <a:t>WONEN</a:t>
            </a: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/>
          </a:bodyPr>
          <a:lstStyle/>
          <a:p>
            <a:pPr algn="l"/>
            <a:r>
              <a:rPr lang="nl-NL" sz="2000" dirty="0" smtClean="0"/>
              <a:t>1. </a:t>
            </a:r>
            <a:r>
              <a:rPr lang="nl-NL" sz="2000" dirty="0"/>
              <a:t>Meer woningen voor starters / betaalbare woningen </a:t>
            </a:r>
            <a:endParaRPr lang="nl-NL" sz="2000" dirty="0" smtClean="0"/>
          </a:p>
          <a:p>
            <a:pPr lvl="0" algn="l"/>
            <a:endParaRPr lang="nl-NL" sz="2000" dirty="0" smtClean="0"/>
          </a:p>
          <a:p>
            <a:pPr lvl="0" algn="l"/>
            <a:r>
              <a:rPr lang="nl-NL" sz="2000" dirty="0" smtClean="0"/>
              <a:t>2. Meer </a:t>
            </a:r>
            <a:r>
              <a:rPr lang="nl-NL" sz="2000" dirty="0"/>
              <a:t>woningen voor ouderen / gelijkvloers om doorstroming </a:t>
            </a:r>
            <a:r>
              <a:rPr lang="nl-NL" sz="2000" dirty="0" smtClean="0"/>
              <a:t>te bevorderen</a:t>
            </a:r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3. Doe </a:t>
            </a:r>
            <a:r>
              <a:rPr lang="nl-NL" sz="2000" dirty="0"/>
              <a:t>iets met lege panden / lege gemeentehuizen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/>
              <a:t>“Nieuwbouw moet aansluiten bij de gebleken behoefte binnen </a:t>
            </a:r>
            <a:r>
              <a:rPr lang="nl-NL" sz="2000" dirty="0" smtClean="0"/>
              <a:t>de</a:t>
            </a:r>
          </a:p>
          <a:p>
            <a:pPr algn="l"/>
            <a:r>
              <a:rPr lang="nl-NL" sz="2000" dirty="0" smtClean="0"/>
              <a:t>  </a:t>
            </a:r>
            <a:r>
              <a:rPr lang="nl-NL" sz="2000" dirty="0" err="1" smtClean="0"/>
              <a:t>Hoeksche</a:t>
            </a:r>
            <a:r>
              <a:rPr lang="nl-NL" sz="2000" dirty="0" smtClean="0"/>
              <a:t> </a:t>
            </a:r>
            <a:r>
              <a:rPr lang="nl-NL" sz="2000" dirty="0"/>
              <a:t>Waard”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65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/>
              <a:t>WERKEN</a:t>
            </a:r>
            <a:r>
              <a:rPr lang="nl-NL" dirty="0"/>
              <a:t> </a:t>
            </a:r>
            <a:r>
              <a:rPr lang="nl-NL" dirty="0" smtClean="0"/>
              <a:t>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/>
          </a:bodyPr>
          <a:lstStyle/>
          <a:p>
            <a:pPr algn="l"/>
            <a:r>
              <a:rPr lang="nl-NL" sz="2000" dirty="0" smtClean="0"/>
              <a:t>1. </a:t>
            </a:r>
            <a:r>
              <a:rPr lang="nl-NL" sz="2000" dirty="0"/>
              <a:t>Het hergebruik van leegstaande gebouwen voor bedrijfsvoering heeft voorkeur boven nieuwbouw </a:t>
            </a:r>
            <a:endParaRPr lang="nl-NL" sz="2000" dirty="0" smtClean="0"/>
          </a:p>
          <a:p>
            <a:pPr lvl="0" algn="l"/>
            <a:endParaRPr lang="nl-NL" sz="2000" dirty="0" smtClean="0"/>
          </a:p>
          <a:p>
            <a:pPr lvl="0" algn="l"/>
            <a:r>
              <a:rPr lang="nl-NL" sz="2000" dirty="0" smtClean="0"/>
              <a:t>2. </a:t>
            </a:r>
            <a:r>
              <a:rPr lang="nl-NL" sz="2000" dirty="0"/>
              <a:t>Geen vuile industrie, dat past niet binnen de </a:t>
            </a:r>
            <a:r>
              <a:rPr lang="nl-NL" sz="2000" dirty="0" err="1"/>
              <a:t>Hoeksche</a:t>
            </a:r>
            <a:r>
              <a:rPr lang="nl-NL" sz="2000" dirty="0"/>
              <a:t> Waard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3. </a:t>
            </a:r>
            <a:r>
              <a:rPr lang="nl-NL" sz="2000" dirty="0"/>
              <a:t>Schone industrie, productiebedrijven zijn welkom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/>
              <a:t>“Verdere uitbreiding van de industrieterreinen ten koste van de goede agrarische gronden is geen optie” </a:t>
            </a:r>
            <a:r>
              <a:rPr lang="nl-NL" sz="2000" dirty="0" smtClean="0"/>
              <a:t> </a:t>
            </a:r>
          </a:p>
          <a:p>
            <a:pPr algn="l"/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077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 smtClean="0"/>
              <a:t>WELZIJN / ZORG</a:t>
            </a:r>
            <a:r>
              <a:rPr lang="nl-NL" dirty="0" smtClean="0"/>
              <a:t> 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/>
          </a:bodyPr>
          <a:lstStyle/>
          <a:p>
            <a:pPr algn="l"/>
            <a:r>
              <a:rPr lang="nl-NL" sz="2000" dirty="0" smtClean="0"/>
              <a:t>1. Voor </a:t>
            </a:r>
            <a:r>
              <a:rPr lang="nl-NL" sz="2000" dirty="0"/>
              <a:t>nu zorgcomplexen / appartementen voor ouderen die later weer getransformeerd kunnen worden naar jongerenappartementen / starters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sz="2000" dirty="0"/>
              <a:t>“Er moet een beleid komen die passend is voor de situatie binnen de </a:t>
            </a:r>
            <a:r>
              <a:rPr lang="nl-NL" sz="2000" dirty="0" err="1"/>
              <a:t>Hoeksche</a:t>
            </a:r>
            <a:r>
              <a:rPr lang="nl-NL" sz="2000" dirty="0"/>
              <a:t> Waard” </a:t>
            </a:r>
            <a:r>
              <a:rPr lang="nl-NL" sz="2000" dirty="0" smtClean="0"/>
              <a:t>  </a:t>
            </a:r>
          </a:p>
          <a:p>
            <a:pPr algn="l"/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68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/>
              <a:t>ONDERWIJS</a:t>
            </a:r>
            <a:r>
              <a:rPr lang="nl-NL" dirty="0"/>
              <a:t> </a:t>
            </a:r>
            <a:r>
              <a:rPr lang="nl-NL" dirty="0" smtClean="0"/>
              <a:t>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/>
          </a:bodyPr>
          <a:lstStyle/>
          <a:p>
            <a:pPr algn="l"/>
            <a:r>
              <a:rPr lang="nl-NL" sz="2000" dirty="0" smtClean="0"/>
              <a:t>1. </a:t>
            </a:r>
            <a:r>
              <a:rPr lang="nl-NL" sz="2000" dirty="0"/>
              <a:t>Meer beroepsonderwijs (MBO) binnen de </a:t>
            </a:r>
            <a:r>
              <a:rPr lang="nl-NL" sz="2000" dirty="0" err="1"/>
              <a:t>Hoeksche</a:t>
            </a:r>
            <a:r>
              <a:rPr lang="nl-NL" sz="2000" dirty="0"/>
              <a:t> Waard met het </a:t>
            </a:r>
            <a:r>
              <a:rPr lang="nl-NL" sz="2000" dirty="0" smtClean="0"/>
              <a:t>    oog </a:t>
            </a:r>
            <a:r>
              <a:rPr lang="nl-NL" sz="2000" dirty="0"/>
              <a:t>op de groeiende behoefte aan vaklieden </a:t>
            </a:r>
            <a:r>
              <a:rPr lang="nl-NL" sz="2000" dirty="0" smtClean="0"/>
              <a:t> </a:t>
            </a:r>
          </a:p>
          <a:p>
            <a:pPr lvl="0" algn="l"/>
            <a:endParaRPr lang="nl-NL" sz="2000" dirty="0" smtClean="0"/>
          </a:p>
          <a:p>
            <a:pPr algn="l"/>
            <a:r>
              <a:rPr lang="nl-NL" sz="2000" dirty="0" smtClean="0"/>
              <a:t>2. </a:t>
            </a:r>
            <a:r>
              <a:rPr lang="nl-NL" sz="2000" dirty="0"/>
              <a:t>Ontwikkel een zorgopleiding (MBO) binnen de </a:t>
            </a:r>
            <a:r>
              <a:rPr lang="nl-NL" sz="2000" dirty="0" err="1"/>
              <a:t>Hoeksche</a:t>
            </a:r>
            <a:r>
              <a:rPr lang="nl-NL" sz="2000" dirty="0"/>
              <a:t> Waard met het oog op vergrijzing</a:t>
            </a:r>
          </a:p>
          <a:p>
            <a:pPr lvl="0" algn="l"/>
            <a:r>
              <a:rPr lang="nl-NL" sz="2000" dirty="0" smtClean="0"/>
              <a:t> </a:t>
            </a:r>
          </a:p>
          <a:p>
            <a:pPr algn="l"/>
            <a:r>
              <a:rPr lang="nl-NL" sz="2000" dirty="0"/>
              <a:t>“Een goede bereikbaarheid van een opleiding is zeker een stimulans om er naartoe te gaan” </a:t>
            </a:r>
            <a:r>
              <a:rPr lang="nl-NL" sz="2000" dirty="0" smtClean="0"/>
              <a:t>  </a:t>
            </a:r>
          </a:p>
          <a:p>
            <a:pPr algn="l"/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68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/>
              <a:t>RECREATIE</a:t>
            </a:r>
            <a:r>
              <a:rPr lang="nl-NL" dirty="0"/>
              <a:t> </a:t>
            </a:r>
            <a:r>
              <a:rPr lang="nl-NL" sz="2000" dirty="0" smtClean="0"/>
              <a:t>1/2</a:t>
            </a:r>
            <a:r>
              <a:rPr lang="nl-NL" dirty="0" smtClean="0"/>
              <a:t>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/>
          </a:bodyPr>
          <a:lstStyle/>
          <a:p>
            <a:pPr lvl="0" algn="l"/>
            <a:r>
              <a:rPr lang="nl-NL" sz="2000" dirty="0" smtClean="0"/>
              <a:t>1. Wij </a:t>
            </a:r>
            <a:r>
              <a:rPr lang="nl-NL" sz="2000" dirty="0"/>
              <a:t>onderscheiden 2 soorten, </a:t>
            </a:r>
            <a:r>
              <a:rPr lang="nl-NL" sz="2000" dirty="0" smtClean="0"/>
              <a:t>(A) </a:t>
            </a:r>
            <a:r>
              <a:rPr lang="nl-NL" sz="2000" dirty="0"/>
              <a:t>de </a:t>
            </a:r>
            <a:r>
              <a:rPr lang="nl-NL" sz="2000" dirty="0" err="1"/>
              <a:t>HWer</a:t>
            </a:r>
            <a:r>
              <a:rPr lang="nl-NL" sz="2000" dirty="0"/>
              <a:t> als recreant en </a:t>
            </a:r>
            <a:r>
              <a:rPr lang="nl-NL" sz="2000" dirty="0" smtClean="0"/>
              <a:t>(B) </a:t>
            </a:r>
            <a:r>
              <a:rPr lang="nl-NL" sz="2000" dirty="0"/>
              <a:t>de toerist van buiten</a:t>
            </a:r>
          </a:p>
          <a:p>
            <a:pPr algn="l"/>
            <a:endParaRPr lang="nl-NL" sz="2000" dirty="0" smtClean="0"/>
          </a:p>
          <a:p>
            <a:pPr lvl="0" algn="l"/>
            <a:r>
              <a:rPr lang="nl-NL" sz="2000" dirty="0" smtClean="0"/>
              <a:t>2. (A) </a:t>
            </a:r>
            <a:r>
              <a:rPr lang="nl-NL" sz="2000" dirty="0"/>
              <a:t>Focus op kleinere recreatie, capaciteitsuitbreiding Binnenmaas (tijden) </a:t>
            </a:r>
            <a:r>
              <a:rPr lang="nl-NL" sz="2000" dirty="0" smtClean="0"/>
              <a:t> </a:t>
            </a:r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3. (B) </a:t>
            </a:r>
            <a:r>
              <a:rPr lang="nl-NL" sz="2000" dirty="0"/>
              <a:t>Inzetten op groene recreatie (fietsen/wandelen/watersport) </a:t>
            </a:r>
            <a:r>
              <a:rPr lang="nl-NL" sz="2000" dirty="0" smtClean="0"/>
              <a:t> </a:t>
            </a:r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4. </a:t>
            </a:r>
            <a:r>
              <a:rPr lang="nl-NL" sz="2000" dirty="0"/>
              <a:t>Bundel de activiteiten in een Activiteitenjaargids </a:t>
            </a:r>
            <a:r>
              <a:rPr lang="nl-NL" sz="2000" dirty="0" err="1"/>
              <a:t>Hoeksche</a:t>
            </a:r>
            <a:r>
              <a:rPr lang="nl-NL" sz="2000" dirty="0"/>
              <a:t> Waard </a:t>
            </a:r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68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 smtClean="0"/>
              <a:t>RECREATIE </a:t>
            </a:r>
            <a:r>
              <a:rPr lang="nl-NL" sz="2000" dirty="0" smtClean="0"/>
              <a:t>2/</a:t>
            </a:r>
            <a:r>
              <a:rPr lang="nl-NL" sz="2000" dirty="0"/>
              <a:t>2</a:t>
            </a:r>
            <a:r>
              <a:rPr lang="nl-NL" dirty="0" smtClean="0"/>
              <a:t>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/>
          </a:bodyPr>
          <a:lstStyle/>
          <a:p>
            <a:pPr algn="l"/>
            <a:r>
              <a:rPr lang="nl-NL" sz="2000" dirty="0" smtClean="0"/>
              <a:t>5. </a:t>
            </a:r>
            <a:r>
              <a:rPr lang="nl-NL" sz="2000" dirty="0"/>
              <a:t>Jeugdhonken / soos in de dorpskernen onder begeleiding verdienen gestimuleerd te worden </a:t>
            </a:r>
            <a:r>
              <a:rPr lang="nl-NL" sz="2000" dirty="0" smtClean="0"/>
              <a:t> </a:t>
            </a:r>
          </a:p>
          <a:p>
            <a:pPr lvl="0" algn="l"/>
            <a:endParaRPr lang="nl-NL" sz="2000" dirty="0" smtClean="0"/>
          </a:p>
          <a:p>
            <a:pPr algn="l"/>
            <a:r>
              <a:rPr lang="nl-NL" sz="2000" dirty="0" smtClean="0"/>
              <a:t>6. </a:t>
            </a:r>
            <a:r>
              <a:rPr lang="nl-NL" sz="2000" dirty="0"/>
              <a:t>Cultureel centrum, bijvoorbeeld in voormalig gemeentehuis Cromstrijen</a:t>
            </a:r>
          </a:p>
          <a:p>
            <a:pPr algn="l"/>
            <a:endParaRPr lang="nl-NL" sz="2000" dirty="0" smtClean="0"/>
          </a:p>
          <a:p>
            <a:pPr algn="l"/>
            <a:r>
              <a:rPr lang="nl-NL" sz="2000" dirty="0"/>
              <a:t>“De </a:t>
            </a:r>
            <a:r>
              <a:rPr lang="nl-NL" sz="2000" dirty="0" err="1"/>
              <a:t>Hoeksche</a:t>
            </a:r>
            <a:r>
              <a:rPr lang="nl-NL" sz="2000" dirty="0"/>
              <a:t> Waard is eigenlijk net een reservaat….en dat willen we graag zo houden!” </a:t>
            </a:r>
            <a:r>
              <a:rPr lang="nl-NL" sz="2000" dirty="0" smtClean="0"/>
              <a:t>  </a:t>
            </a:r>
          </a:p>
          <a:p>
            <a:pPr algn="l"/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68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 smtClean="0"/>
              <a:t>WINKELS</a:t>
            </a:r>
            <a:r>
              <a:rPr lang="nl-NL" dirty="0" smtClean="0"/>
              <a:t> 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/>
          </a:bodyPr>
          <a:lstStyle/>
          <a:p>
            <a:pPr lvl="0" algn="l"/>
            <a:r>
              <a:rPr lang="nl-NL" sz="2000" dirty="0" smtClean="0"/>
              <a:t>1. </a:t>
            </a:r>
            <a:r>
              <a:rPr lang="nl-NL" sz="2000" dirty="0"/>
              <a:t>Er moet een duidelijk effectief gemeentelijk beleid komen met lange termijn visie met onder andere de volgende speerpunten: huurbeleid om leegstand tegen te gaan, stimuleren start-ups, clusteren van winkels, behouden van speciaalzaken in kernen, parkeerbeleid</a:t>
            </a:r>
          </a:p>
          <a:p>
            <a:pPr algn="l"/>
            <a:r>
              <a:rPr lang="nl-NL" sz="2000" dirty="0" smtClean="0"/>
              <a:t> </a:t>
            </a:r>
          </a:p>
          <a:p>
            <a:pPr algn="l"/>
            <a:r>
              <a:rPr lang="nl-NL" sz="2000" dirty="0"/>
              <a:t>“Alleen als er voldoende nering is, zal een winkel zich kunnen vestigen en goede zaken doen” </a:t>
            </a:r>
            <a:r>
              <a:rPr lang="nl-NL" sz="2000" dirty="0" smtClean="0"/>
              <a:t>  </a:t>
            </a:r>
          </a:p>
          <a:p>
            <a:pPr algn="l"/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68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464" y="3803"/>
            <a:ext cx="8228013" cy="1927225"/>
          </a:xfrm>
        </p:spPr>
        <p:txBody>
          <a:bodyPr/>
          <a:lstStyle/>
          <a:p>
            <a:r>
              <a:rPr lang="nl-NL" b="1" dirty="0"/>
              <a:t>VERVOER</a:t>
            </a:r>
            <a:r>
              <a:rPr lang="nl-NL" dirty="0"/>
              <a:t> </a:t>
            </a:r>
            <a:r>
              <a:rPr lang="nl-NL" dirty="0" smtClean="0"/>
              <a:t>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02105" y="2091449"/>
            <a:ext cx="7940842" cy="3162340"/>
          </a:xfrm>
        </p:spPr>
        <p:txBody>
          <a:bodyPr>
            <a:normAutofit fontScale="85000" lnSpcReduction="10000"/>
          </a:bodyPr>
          <a:lstStyle/>
          <a:p>
            <a:pPr lvl="0" algn="l"/>
            <a:r>
              <a:rPr lang="nl-NL" sz="2000" dirty="0" smtClean="0"/>
              <a:t>1. </a:t>
            </a:r>
            <a:r>
              <a:rPr lang="nl-NL" sz="2000" dirty="0"/>
              <a:t>Bestaande belemmering in de beperkte capaciteit van wegen van / naar de </a:t>
            </a:r>
            <a:r>
              <a:rPr lang="nl-NL" sz="2000" dirty="0" err="1"/>
              <a:t>Hoeksche</a:t>
            </a:r>
            <a:r>
              <a:rPr lang="nl-NL" sz="2000" dirty="0"/>
              <a:t> Waard, dus capaciteit A29 / </a:t>
            </a:r>
            <a:r>
              <a:rPr lang="nl-NL" sz="2000" dirty="0" err="1"/>
              <a:t>Heinenoordtunnel</a:t>
            </a:r>
            <a:r>
              <a:rPr lang="nl-NL" sz="2000" dirty="0"/>
              <a:t> / Haringvlietbrug verbeteren. Dus een serieuze aanpak van de transit verkeer en de voordelen die we eruit kunnen halen om in/uit polder te komen zonder al te veel belemmeringen (rail/A4)</a:t>
            </a:r>
          </a:p>
          <a:p>
            <a:pPr algn="l"/>
            <a:r>
              <a:rPr lang="nl-NL" sz="2000" dirty="0" smtClean="0"/>
              <a:t> </a:t>
            </a:r>
          </a:p>
          <a:p>
            <a:pPr lvl="0" algn="l"/>
            <a:r>
              <a:rPr lang="nl-NL" sz="2000" dirty="0" smtClean="0"/>
              <a:t>2. OV </a:t>
            </a:r>
            <a:r>
              <a:rPr lang="nl-NL" sz="2000" dirty="0"/>
              <a:t>stimuleren (meer / betere verbindingen, P-plaatsen meerdere busstation) </a:t>
            </a:r>
            <a:r>
              <a:rPr lang="nl-NL" sz="2000" dirty="0" smtClean="0"/>
              <a:t> </a:t>
            </a:r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3. </a:t>
            </a:r>
            <a:r>
              <a:rPr lang="nl-NL" sz="2000" dirty="0"/>
              <a:t>Nieuwe oost-west verbinding; </a:t>
            </a:r>
            <a:r>
              <a:rPr lang="nl-NL" sz="2000" dirty="0" err="1"/>
              <a:t>Goudswaard</a:t>
            </a:r>
            <a:r>
              <a:rPr lang="nl-NL" sz="2000" dirty="0"/>
              <a:t> – Klaaswaal – Strijen – Kiltunnel </a:t>
            </a:r>
            <a:endParaRPr lang="nl-NL" sz="2000" dirty="0" smtClean="0"/>
          </a:p>
          <a:p>
            <a:pPr algn="l"/>
            <a:endParaRPr lang="nl-NL" sz="2000" dirty="0" smtClean="0"/>
          </a:p>
          <a:p>
            <a:pPr algn="l"/>
            <a:r>
              <a:rPr lang="nl-NL" dirty="0"/>
              <a:t>“We zullen moeten accepteren dat door de ligging van de </a:t>
            </a:r>
            <a:r>
              <a:rPr lang="nl-NL" dirty="0" err="1"/>
              <a:t>Hoeksche</a:t>
            </a:r>
            <a:r>
              <a:rPr lang="nl-NL" dirty="0"/>
              <a:t> Waard er altijd veel transit verkeer zal zijn, en daar moeten we naar handelen” </a:t>
            </a:r>
            <a:r>
              <a:rPr lang="nl-NL" sz="2000" dirty="0" smtClean="0"/>
              <a:t>  </a:t>
            </a:r>
          </a:p>
          <a:p>
            <a:pPr algn="l"/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689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36</TotalTime>
  <Words>610</Words>
  <Application>Microsoft Office PowerPoint</Application>
  <PresentationFormat>Diavoorstelling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Genesis</vt:lpstr>
      <vt:lpstr>WAARDMAKERS - TEAM 13</vt:lpstr>
      <vt:lpstr>WONEN  </vt:lpstr>
      <vt:lpstr>WERKEN   </vt:lpstr>
      <vt:lpstr>WELZIJN / ZORG    </vt:lpstr>
      <vt:lpstr>ONDERWIJS    </vt:lpstr>
      <vt:lpstr>RECREATIE 1/2   </vt:lpstr>
      <vt:lpstr>RECREATIE 2/2   </vt:lpstr>
      <vt:lpstr>WINKELS    </vt:lpstr>
      <vt:lpstr>VERVOER    </vt:lpstr>
      <vt:lpstr>VEILIGHEID    </vt:lpstr>
      <vt:lpstr>DUURZAAMHEID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WAARDMAKERS - TEAM 13</dc:title>
  <dc:creator>Arjan Holleman</dc:creator>
  <cp:lastModifiedBy>Karin Gammeren van-Rosmolen</cp:lastModifiedBy>
  <cp:revision>8</cp:revision>
  <dcterms:created xsi:type="dcterms:W3CDTF">2019-04-07T19:35:02Z</dcterms:created>
  <dcterms:modified xsi:type="dcterms:W3CDTF">2019-04-09T14:05:09Z</dcterms:modified>
</cp:coreProperties>
</file>