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70" r:id="rId7"/>
    <p:sldId id="271" r:id="rId8"/>
    <p:sldId id="261" r:id="rId9"/>
    <p:sldId id="267" r:id="rId10"/>
    <p:sldId id="268" r:id="rId11"/>
    <p:sldId id="266" r:id="rId12"/>
    <p:sldId id="265" r:id="rId13"/>
    <p:sldId id="263" r:id="rId14"/>
    <p:sldId id="272" r:id="rId15"/>
    <p:sldId id="269" r:id="rId16"/>
    <p:sldId id="264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0" autoAdjust="0"/>
    <p:restoredTop sz="94660" autoAdjust="0"/>
  </p:normalViewPr>
  <p:slideViewPr>
    <p:cSldViewPr snapToGrid="0">
      <p:cViewPr>
        <p:scale>
          <a:sx n="69" d="100"/>
          <a:sy n="69" d="100"/>
        </p:scale>
        <p:origin x="-2016" y="-11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8480F-52CC-48B2-BC75-9EF4C91DC55E}" type="datetimeFigureOut">
              <a:rPr lang="nl-NL" smtClean="0"/>
              <a:t>10-4-2019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105C0-973C-445D-9FA6-F8A417769A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7219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84EA-6729-4F46-A213-FF434BAE8481}" type="datetimeFigureOut">
              <a:rPr lang="nl-NL" smtClean="0"/>
              <a:t>10-4-2019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5291-3104-4E88-B18B-0A4DFACB55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7036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84EA-6729-4F46-A213-FF434BAE8481}" type="datetimeFigureOut">
              <a:rPr lang="nl-NL" smtClean="0"/>
              <a:t>10-4-2019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5291-3104-4E88-B18B-0A4DFACB55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648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84EA-6729-4F46-A213-FF434BAE8481}" type="datetimeFigureOut">
              <a:rPr lang="nl-NL" smtClean="0"/>
              <a:t>10-4-2019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5291-3104-4E88-B18B-0A4DFACB55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9911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84EA-6729-4F46-A213-FF434BAE8481}" type="datetimeFigureOut">
              <a:rPr lang="nl-NL" smtClean="0"/>
              <a:t>10-4-2019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5291-3104-4E88-B18B-0A4DFACB55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158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84EA-6729-4F46-A213-FF434BAE8481}" type="datetimeFigureOut">
              <a:rPr lang="nl-NL" smtClean="0"/>
              <a:t>10-4-2019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5291-3104-4E88-B18B-0A4DFACB55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4109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84EA-6729-4F46-A213-FF434BAE8481}" type="datetimeFigureOut">
              <a:rPr lang="nl-NL" smtClean="0"/>
              <a:t>10-4-2019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5291-3104-4E88-B18B-0A4DFACB55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0628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84EA-6729-4F46-A213-FF434BAE8481}" type="datetimeFigureOut">
              <a:rPr lang="nl-NL" smtClean="0"/>
              <a:t>10-4-2019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5291-3104-4E88-B18B-0A4DFACB55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1027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84EA-6729-4F46-A213-FF434BAE8481}" type="datetimeFigureOut">
              <a:rPr lang="nl-NL" smtClean="0"/>
              <a:t>10-4-2019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5291-3104-4E88-B18B-0A4DFACB55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5693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84EA-6729-4F46-A213-FF434BAE8481}" type="datetimeFigureOut">
              <a:rPr lang="nl-NL" smtClean="0"/>
              <a:t>10-4-2019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5291-3104-4E88-B18B-0A4DFACB55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2165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84EA-6729-4F46-A213-FF434BAE8481}" type="datetimeFigureOut">
              <a:rPr lang="nl-NL" smtClean="0"/>
              <a:t>10-4-2019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5291-3104-4E88-B18B-0A4DFACB55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5658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84EA-6729-4F46-A213-FF434BAE8481}" type="datetimeFigureOut">
              <a:rPr lang="nl-NL" smtClean="0"/>
              <a:t>10-4-2019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5291-3104-4E88-B18B-0A4DFACB55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2575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884EA-6729-4F46-A213-FF434BAE8481}" type="datetimeFigureOut">
              <a:rPr lang="nl-NL" smtClean="0"/>
              <a:t>10-4-2019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95291-3104-4E88-B18B-0A4DFACB55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379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488515"/>
            <a:ext cx="9144000" cy="1903956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Bijdrage Tafel tien aan Waardmakers</a:t>
            </a:r>
            <a:br>
              <a:rPr lang="nl-NL" dirty="0" smtClean="0"/>
            </a:br>
            <a:r>
              <a:rPr lang="nl-NL" dirty="0" smtClean="0"/>
              <a:t>iedereen=Gelijk=expert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2617940"/>
            <a:ext cx="9144000" cy="3858016"/>
          </a:xfrm>
        </p:spPr>
        <p:txBody>
          <a:bodyPr/>
          <a:lstStyle/>
          <a:p>
            <a:r>
              <a:rPr lang="nl-NL" dirty="0" smtClean="0"/>
              <a:t>Duurzaamheid in de Hoeksche Waard</a:t>
            </a:r>
          </a:p>
          <a:p>
            <a:r>
              <a:rPr lang="nl-NL" dirty="0" smtClean="0"/>
              <a:t>De samenleving</a:t>
            </a:r>
            <a:endParaRPr lang="nl-NL" dirty="0"/>
          </a:p>
          <a:p>
            <a:r>
              <a:rPr lang="nl-NL" dirty="0" smtClean="0"/>
              <a:t>Onze energie behoefte</a:t>
            </a:r>
          </a:p>
          <a:p>
            <a:r>
              <a:rPr lang="nl-NL" dirty="0" smtClean="0"/>
              <a:t>Onze woon/leef wensen</a:t>
            </a:r>
          </a:p>
          <a:p>
            <a:r>
              <a:rPr lang="nl-NL" dirty="0" smtClean="0"/>
              <a:t>Het landschap van de Hoeksche Waard</a:t>
            </a:r>
          </a:p>
          <a:p>
            <a:r>
              <a:rPr lang="nl-NL" dirty="0" smtClean="0"/>
              <a:t>De </a:t>
            </a:r>
            <a:r>
              <a:rPr lang="nl-NL" dirty="0"/>
              <a:t>H</a:t>
            </a:r>
            <a:r>
              <a:rPr lang="nl-NL" dirty="0" smtClean="0"/>
              <a:t>oeksche Waard is geen eiland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859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Geringe flexibiliteit van zon en windenergie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dirty="0" smtClean="0"/>
              <a:t>Hoeveelheid zonuren en gunstige wind niet te reguleren</a:t>
            </a:r>
          </a:p>
          <a:p>
            <a:pPr marL="0" indent="0" algn="ctr">
              <a:buNone/>
            </a:pPr>
            <a:r>
              <a:rPr lang="nl-NL" dirty="0" smtClean="0"/>
              <a:t>Ontwikkeling opslagmethoden elektrische energie</a:t>
            </a:r>
          </a:p>
          <a:p>
            <a:pPr marL="0" indent="0" algn="ctr">
              <a:buNone/>
            </a:pPr>
            <a:r>
              <a:rPr lang="nl-NL" dirty="0" smtClean="0"/>
              <a:t>Eisen aan transport door decentrale opwek</a:t>
            </a:r>
          </a:p>
          <a:p>
            <a:pPr marL="0" indent="0" algn="ctr">
              <a:buNone/>
            </a:pPr>
            <a:r>
              <a:rPr lang="nl-NL" dirty="0" smtClean="0"/>
              <a:t>Uitfaseren van fossiel gestookte centrales</a:t>
            </a:r>
          </a:p>
          <a:p>
            <a:pPr marL="0" indent="0" algn="ctr">
              <a:buNone/>
            </a:pPr>
            <a:r>
              <a:rPr lang="nl-NL" dirty="0" smtClean="0"/>
              <a:t>Biobrandstof- en houtstook in centrales</a:t>
            </a:r>
          </a:p>
          <a:p>
            <a:pPr marL="0" indent="0" algn="ctr">
              <a:buNone/>
            </a:pPr>
            <a:r>
              <a:rPr lang="nl-NL" dirty="0" smtClean="0"/>
              <a:t>Auto als rijdende batterij</a:t>
            </a:r>
          </a:p>
          <a:p>
            <a:pPr marL="0" indent="0" algn="ctr">
              <a:buNone/>
            </a:pPr>
            <a:r>
              <a:rPr lang="nl-NL" dirty="0" smtClean="0"/>
              <a:t>Internationale samenwerking</a:t>
            </a:r>
          </a:p>
          <a:p>
            <a:pPr marL="0" indent="0" algn="ctr">
              <a:buNone/>
            </a:pPr>
            <a:r>
              <a:rPr lang="nl-NL" dirty="0" smtClean="0"/>
              <a:t>regulatietechniek</a:t>
            </a:r>
          </a:p>
          <a:p>
            <a:pPr marL="0" indent="0" algn="ctr">
              <a:buNone/>
            </a:pPr>
            <a:r>
              <a:rPr lang="nl-NL" dirty="0" smtClean="0"/>
              <a:t>Veel maatregelen liggen boven Hoeksche Waard niveau.</a:t>
            </a:r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3408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Opwek energie tot 2040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dirty="0" smtClean="0"/>
              <a:t>Onderzoek naar behoefte aan verschillende vormen van energie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Productie naar behoefte niet naar rentabiliteit 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Planning van grote projecten door gemeente/gemeenschap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Investeerders pas toelaten als gemeenschap faalt.</a:t>
            </a:r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Zorg dat minder draagkrachtigen niet achter blijven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7694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Bevolking als eigenaar van opwekken en transporteren van energie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nl-NL" dirty="0" smtClean="0"/>
              <a:t>In 2040 is 50% van de energieproductie en transport in handen van de bevolking van de Hoeksche Waard.</a:t>
            </a:r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De bevolking is trots op eigen energieproductie en productiemiddelen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Negatieve houding t.o.v. renewable productie =&gt; positief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Deze houdingsverandering ontstaat door lessen op scholen,</a:t>
            </a:r>
          </a:p>
          <a:p>
            <a:pPr marL="0" indent="0" algn="ctr">
              <a:buNone/>
            </a:pPr>
            <a:r>
              <a:rPr lang="nl-NL" dirty="0" smtClean="0"/>
              <a:t> voorlichting aan publiek en vaak directe acties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Hoeksche Waard Duurzaam stelt zijn expertise beschikbaar</a:t>
            </a:r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5781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Het landschap van de Hoeksche Waard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nl-NL" dirty="0" smtClean="0"/>
              <a:t>Zorg voor ons landschap is zorg voor ons leef plezier.</a:t>
            </a:r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Kenmerken behouden: Het weidse </a:t>
            </a: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uitzicht, blauw groene dooradering, dijkenstructuur. Versterking biodiversiteit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Hoeksche Waard prominent onderdeel van de Delta Natuur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Energie landschap: energie opwekkers nieuwe elementen die in te passen zijn. </a:t>
            </a:r>
          </a:p>
          <a:p>
            <a:pPr marL="0" indent="0" algn="ctr">
              <a:buNone/>
            </a:pPr>
            <a:r>
              <a:rPr lang="nl-NL" dirty="0" smtClean="0"/>
              <a:t>Schade wordt tijdens aanleg van een nieuw project gecompenseerd.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Randen lenen zich uitstekend voor cultuurnatuur en toerisme 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Energie hub en instructie mogelijkheid aan de noordrand inpassen in ontwikkeling Hoeksche Waard als toeristen trekker.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62872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Herbestemming karakteristieke gebouwen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nl-NL" dirty="0" smtClean="0"/>
              <a:t>Oude boerderijen herbestemmen naar woningen,</a:t>
            </a:r>
          </a:p>
          <a:p>
            <a:pPr marL="0" indent="0" algn="ctr">
              <a:buNone/>
            </a:pPr>
            <a:r>
              <a:rPr lang="nl-NL" dirty="0"/>
              <a:t>s</a:t>
            </a:r>
            <a:r>
              <a:rPr lang="nl-NL" dirty="0" smtClean="0"/>
              <a:t>oms speciale woon/zorg instellingen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Kerken of kleineren fabriekspanden naar woon bestemming</a:t>
            </a:r>
          </a:p>
          <a:p>
            <a:pPr marL="0" indent="0" algn="ctr">
              <a:buNone/>
            </a:pPr>
            <a:r>
              <a:rPr lang="nl-NL" dirty="0"/>
              <a:t>o</a:t>
            </a:r>
            <a:r>
              <a:rPr lang="nl-NL" dirty="0" smtClean="0"/>
              <a:t>f sociale voorzieningen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Gaten in oude winkelstraten opvullen met hofjes voor ouderen </a:t>
            </a:r>
          </a:p>
          <a:p>
            <a:pPr marL="0" indent="0" algn="ctr">
              <a:buNone/>
            </a:pPr>
            <a:r>
              <a:rPr lang="nl-NL" dirty="0" smtClean="0"/>
              <a:t>of starters woningen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/>
              <a:t>K</a:t>
            </a:r>
            <a:r>
              <a:rPr lang="nl-NL" dirty="0" smtClean="0"/>
              <a:t>ijken naar open stukken of oude panden los van traditionele bestemmingen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94961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Energie landschap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dirty="0" smtClean="0"/>
              <a:t>Geen versnippering zoals met de glastuinbouw is gebeurd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/>
              <a:t>H</a:t>
            </a:r>
            <a:r>
              <a:rPr lang="nl-NL" dirty="0" smtClean="0"/>
              <a:t>uidige en in planning zijnde windmolens leveren voldoende capaciteit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Zonnepanelen op daken in totaal 383 ha.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Zonneweiden aan de noordrand tot maximaal 100 ha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Zonnemeer aan de zuidrand 20 ha</a:t>
            </a:r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79617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De </a:t>
            </a:r>
            <a:r>
              <a:rPr lang="nl-NL" dirty="0"/>
              <a:t>H</a:t>
            </a:r>
            <a:r>
              <a:rPr lang="nl-NL" dirty="0" smtClean="0"/>
              <a:t>oeksche Waard is geen eiland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dirty="0" smtClean="0"/>
              <a:t>Plaats Hoeksche Waard in duurzaam Nederland</a:t>
            </a:r>
          </a:p>
          <a:p>
            <a:pPr marL="0" indent="0" algn="ctr">
              <a:buNone/>
            </a:pPr>
            <a:r>
              <a:rPr lang="nl-NL" dirty="0" smtClean="0"/>
              <a:t>Als de RES opgave van alle regio’s tezamen niet voldoende is, wordt het milieu van Hoeksche Waard gelijktijdig met extra opdracht aan projecten gecompenseerd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Recreatie voor de grootstedelijke Randstad. </a:t>
            </a:r>
          </a:p>
          <a:p>
            <a:pPr marL="0" indent="0" algn="ctr">
              <a:buNone/>
            </a:pPr>
            <a:r>
              <a:rPr lang="nl-NL" dirty="0" smtClean="0"/>
              <a:t>Als we het vliegen aan de vogels overlaten, zullen meer toeristen uit de grote steden de Hoeksche Waard bezoeken</a:t>
            </a:r>
          </a:p>
          <a:p>
            <a:pPr marL="0" indent="0" algn="ctr">
              <a:buNone/>
            </a:pPr>
            <a:r>
              <a:rPr lang="nl-NL" dirty="0" smtClean="0"/>
              <a:t>Hiervoor moet de mobiliteit gefaciliteerd worden: Fietspaden, rondje N217, A-4 zuid. Meer capaciteit op tunnels en bruggen.</a:t>
            </a:r>
            <a:endParaRPr lang="nl-NL" dirty="0"/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2113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Duurzaamheid in de Hoeksche Waard</a:t>
            </a:r>
            <a:br>
              <a:rPr lang="nl-NL" dirty="0" smtClean="0"/>
            </a:br>
            <a:r>
              <a:rPr lang="nl-NL" dirty="0" smtClean="0"/>
              <a:t>Zo leven dat wij voldoende hebben</a:t>
            </a:r>
            <a:br>
              <a:rPr lang="nl-NL" dirty="0" smtClean="0"/>
            </a:br>
            <a:r>
              <a:rPr lang="nl-NL" dirty="0" smtClean="0"/>
              <a:t>en onze kleinkinderen ook.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Duurzame energie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Duurzaam wonen/leven</a:t>
            </a:r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Duurzame landbouw</a:t>
            </a: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Duurzame recreatie</a:t>
            </a:r>
          </a:p>
          <a:p>
            <a:pPr marL="0" indent="0" algn="ctr">
              <a:buNone/>
            </a:pPr>
            <a:r>
              <a:rPr lang="nl-NL" dirty="0" smtClean="0"/>
              <a:t>Duurzaam vervoer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89021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Duurzame energie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dirty="0" smtClean="0"/>
              <a:t>Welke en hoeveel energie is nodig in 2040?</a:t>
            </a:r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Omzetting van fossiel naar renewable</a:t>
            </a:r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Verminderen gebruik door verhoging milieu bewustzijn</a:t>
            </a:r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Gaan andere RES regio’s een beroep doen op de H.W?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43505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Duurzaam wonen/leven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6653"/>
          </a:xfrm>
        </p:spPr>
        <p:txBody>
          <a:bodyPr/>
          <a:lstStyle/>
          <a:p>
            <a:pPr marL="0" indent="0" algn="ctr">
              <a:buNone/>
            </a:pPr>
            <a:r>
              <a:rPr lang="nl-NL" dirty="0" smtClean="0"/>
              <a:t>Nul op de meter: project w.g. Duurzaamheid van HWL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Bezuiniging t.o.v. huidig gebruik: Energie loket </a:t>
            </a:r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 Zonne-energie van eigen dak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Gasloos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Geothermie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9834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De samenleving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nl-NL" dirty="0" smtClean="0"/>
              <a:t>De huidige kernen leefbaar houden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Identiteit en kleinschaligheid bewaren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Niet altijd meer of groter, wel uitbreidingen inpassen.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Sociale cohesie bevorderen horizontaal en verticaal.  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Bouwopgaaf van 3000 woningen voor niet-Hoeksche Waarders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Maatschappelijke zorg functie noodzakelijk</a:t>
            </a:r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23151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Zorg en wonen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nl-NL" dirty="0" smtClean="0"/>
              <a:t>Voorkomen van hulpvraag door versterken sociale cohesie: verenigingsleven, familieverbanden 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Als zorg toch nodig is door ouderdom, handicap, chronische ziekte:</a:t>
            </a:r>
          </a:p>
          <a:p>
            <a:pPr marL="0" indent="0" algn="ctr">
              <a:buNone/>
            </a:pPr>
            <a:r>
              <a:rPr lang="nl-NL" dirty="0" smtClean="0"/>
              <a:t>Mantelzorg, thuiszorg, geestelijke en lichamelijk gezondheidzorg </a:t>
            </a:r>
          </a:p>
          <a:p>
            <a:pPr marL="0" indent="0" algn="ctr">
              <a:buNone/>
            </a:pPr>
            <a:r>
              <a:rPr lang="nl-NL" dirty="0" smtClean="0"/>
              <a:t>bereikbaar in de vorm die bij ieder individu past 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Woning aanpassing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Speciale Woon/zorg instellingen                                                                        </a:t>
            </a:r>
          </a:p>
          <a:p>
            <a:pPr marL="0" indent="0" algn="ctr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479127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Zorg aan huis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dirty="0" smtClean="0"/>
              <a:t>Bestaande gesubsidieerde organisaties voor complexe thuiszorg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Zelfstandige thuiszorger die voor eigen risico zorg aanbiedt. </a:t>
            </a:r>
          </a:p>
          <a:p>
            <a:pPr marL="0" indent="0" algn="ctr">
              <a:buNone/>
            </a:pPr>
            <a:r>
              <a:rPr lang="nl-NL" dirty="0" smtClean="0"/>
              <a:t>Kan ook sociale banden versterken of herstellen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Mantelzorger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Georganiseerde en gestructureerde zorg door eigen buurt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26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Energiegebruik nu. (meting 2017)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365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Elektriciteit 300.000 MWh</a:t>
            </a:r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Vloeibare brandstoffen 100.000 ton</a:t>
            </a:r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Gas 80miljoen M3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Geothermie nog niets</a:t>
            </a:r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Waterstof  gering</a:t>
            </a:r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4548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Energie gebruik in 2040</a:t>
            </a:r>
            <a:br>
              <a:rPr lang="nl-NL" dirty="0" smtClean="0"/>
            </a:br>
            <a:r>
              <a:rPr lang="nl-NL" dirty="0" smtClean="0"/>
              <a:t>reductie door bewustwording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Elektriciteit forse toename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Minerale oliën afname </a:t>
            </a:r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Biobrandstoffen en alcohol toename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gas nog steeds niet alle huizen gasloos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Geothermie in alle nieuwe wijken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7851934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691</Words>
  <Application>Microsoft Office PowerPoint</Application>
  <PresentationFormat>Aangepast</PresentationFormat>
  <Paragraphs>166</Paragraphs>
  <Slides>16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Kantoorthema</vt:lpstr>
      <vt:lpstr>Bijdrage Tafel tien aan Waardmakers iedereen=Gelijk=expert</vt:lpstr>
      <vt:lpstr>Duurzaamheid in de Hoeksche Waard Zo leven dat wij voldoende hebben en onze kleinkinderen ook.</vt:lpstr>
      <vt:lpstr>Duurzame energie</vt:lpstr>
      <vt:lpstr>Duurzaam wonen/leven</vt:lpstr>
      <vt:lpstr>De samenleving</vt:lpstr>
      <vt:lpstr>Zorg en wonen</vt:lpstr>
      <vt:lpstr>Zorg aan huis</vt:lpstr>
      <vt:lpstr>Energiegebruik nu. (meting 2017)</vt:lpstr>
      <vt:lpstr>Energie gebruik in 2040 reductie door bewustwording</vt:lpstr>
      <vt:lpstr>Geringe flexibiliteit van zon en windenergie</vt:lpstr>
      <vt:lpstr>Opwek energie tot 2040</vt:lpstr>
      <vt:lpstr>Bevolking als eigenaar van opwekken en transporteren van energie </vt:lpstr>
      <vt:lpstr>Het landschap van de Hoeksche Waard</vt:lpstr>
      <vt:lpstr>Herbestemming karakteristieke gebouwen</vt:lpstr>
      <vt:lpstr>Energie landschap</vt:lpstr>
      <vt:lpstr>De Hoeksche Waard is geen eiland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Bijdrage Tafel tien aan Waardmakers</dc:title>
  <dc:creator>Piet Jansen</dc:creator>
  <cp:lastModifiedBy>Karin Gammeren van-Rosmolen</cp:lastModifiedBy>
  <cp:revision>34</cp:revision>
  <dcterms:created xsi:type="dcterms:W3CDTF">2019-04-05T07:47:37Z</dcterms:created>
  <dcterms:modified xsi:type="dcterms:W3CDTF">2019-04-10T08:39:50Z</dcterms:modified>
</cp:coreProperties>
</file>